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75" r:id="rId4"/>
    <p:sldId id="278" r:id="rId5"/>
    <p:sldId id="276" r:id="rId6"/>
    <p:sldId id="277" r:id="rId7"/>
    <p:sldId id="284" r:id="rId8"/>
    <p:sldId id="285" r:id="rId9"/>
    <p:sldId id="286" r:id="rId10"/>
    <p:sldId id="287" r:id="rId11"/>
    <p:sldId id="282" r:id="rId12"/>
    <p:sldId id="283" r:id="rId13"/>
    <p:sldId id="274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F9E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BE613-282D-8173-96E8-49E9E110D247}" v="3548" dt="2022-08-26T04:18:27.972"/>
    <p1510:client id="{8AD75E6F-E84F-4A69-9407-1C25346C568D}" v="724" dt="2022-08-24T19:51:25.779"/>
    <p1510:client id="{B49010B9-009A-4737-483E-D24E85A06B6E}" v="7827" dt="2022-08-26T06:56:15.087"/>
    <p1510:client id="{FA42CF24-906F-BC7C-92B9-73107EA1BED5}" v="139" dt="2022-08-25T18:55:50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712A5-DF47-4A73-A2DF-E7D77CE700DD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0AEB1-E8BA-45B6-B8ED-5599DC74D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83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1900-14FD-4341-9658-07A09C76964F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B97A-3D5D-44DC-93BB-72FB6D5C6771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69C1E-B91D-4B7A-85AD-84F10E801FA2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A0C-D52F-40D9-BF41-8A6D91ED688E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4681-CFA8-42C4-837E-9E9A090DFD5C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EBB-3A72-44AF-B4AA-DF7AAFD1E3FF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7DC8-030D-4870-9A23-CF1FE52FE76A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86698-6170-4F5C-80EB-B2341C71F56C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229E-E35C-4512-BCE2-A16C4D0877EF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1639-C46E-4149-88ED-9AAADE192D5B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C138-27C1-41D4-BFBB-74974582165D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08982-7327-4D47-92AC-6AC5C026A54C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8220/21/22/7600?utm_source=chatgpt.com" TargetMode="External"/><Relationship Id="rId2" Type="http://schemas.openxmlformats.org/officeDocument/2006/relationships/hyperlink" Target="https://doi.org/10.3390/s21134580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alf Frame 16">
            <a:extLst>
              <a:ext uri="{FF2B5EF4-FFF2-40B4-BE49-F238E27FC236}">
                <a16:creationId xmlns:a16="http://schemas.microsoft.com/office/drawing/2014/main" id="{52F7205C-B82A-6B0B-D573-990ACB3A6059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BA2FB0AD-FAFE-627B-30CC-CD23CF0B20CF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A320EDFB-4A39-574E-D04F-D6898AF6899E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BCF763EB-1907-1A6C-62C0-CDB1FDA7B5B3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25BAE-A9CC-4845-D63F-2FA45A41E8CE}"/>
              </a:ext>
            </a:extLst>
          </p:cNvPr>
          <p:cNvSpPr txBox="1"/>
          <p:nvPr/>
        </p:nvSpPr>
        <p:spPr>
          <a:xfrm>
            <a:off x="1748302" y="2077648"/>
            <a:ext cx="8304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NASM Overhead Squat Assessment</a:t>
            </a:r>
            <a:b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</a:b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결과 보고서</a:t>
            </a:r>
            <a:endParaRPr lang="en-GB" sz="2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26E4C4-11B3-9A01-4397-F2DBAC8A3960}"/>
              </a:ext>
            </a:extLst>
          </p:cNvPr>
          <p:cNvSpPr txBox="1"/>
          <p:nvPr/>
        </p:nvSpPr>
        <p:spPr>
          <a:xfrm>
            <a:off x="5118100" y="4362231"/>
            <a:ext cx="6412982" cy="786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이름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		</a:t>
            </a:r>
            <a:r>
              <a:rPr lang="en-GB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:	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탄탄스웨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제출 날짜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+mn-ea"/>
                <a:cs typeface="Times New Roman" panose="02020603050405020304" pitchFamily="18" charset="0"/>
              </a:rPr>
              <a:t>	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	: 	23/12/2025 (Tuesday)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AADE790-0E72-FCBA-29DA-13AFF070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DF2CE9-08A4-182B-3787-BE5F5A49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결과 보고서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2251-8D53-66EA-B2CD-2C5BE3895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9C4932-512F-732F-6FEA-1F9092953A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98" y="930598"/>
            <a:ext cx="6267405" cy="5790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7ACACB-F25E-3DDA-9A9D-591C266ABFD3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1ADF7FC2-6BE7-846D-EA54-0ADE54E88977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044B0CF2-B03D-864B-09AA-D6F2DF0F59CE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A332FCE1-E916-41B2-BE46-CEE41A73B36B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EF8DFCE9-941F-AA0A-3512-D8E79C22D648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7D9EEB-5EDD-0911-E7BB-AD679367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F6F9B-27D9-8F68-E60A-83E253719AE3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정량적 결과</a:t>
            </a:r>
            <a:endParaRPr lang="en-GB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037E2-16B1-1C86-5797-A85F0B5A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824FDC-A8DA-C316-1998-831107BC97A2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시도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79745-375F-2711-21D8-BD532A193115}"/>
              </a:ext>
            </a:extLst>
          </p:cNvPr>
          <p:cNvSpPr txBox="1"/>
          <p:nvPr/>
        </p:nvSpPr>
        <p:spPr>
          <a:xfrm>
            <a:off x="102293" y="5045116"/>
            <a:ext cx="11538553" cy="142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해석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우측 무릎의 유의미한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편위와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과도한 요추 신전이 감지되었으며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이는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일측성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움직임 기능 장애를 시사한다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6488D-248B-6608-4B2B-8920FA58F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77486"/>
              </p:ext>
            </p:extLst>
          </p:nvPr>
        </p:nvGraphicFramePr>
        <p:xfrm>
          <a:off x="164497" y="1757966"/>
          <a:ext cx="5373129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1940243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 지표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측정값  </a:t>
                      </a:r>
                      <a:r>
                        <a:rPr lang="en-US" altLang="ko-KR" dirty="0"/>
                        <a:t>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 결과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7.16°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18.00°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요추 신전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49.92°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몸통 전방 기울기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17.94°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17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D4B-4082-03DA-38AB-332A4F17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BA3B33-133E-AA87-E7D7-5096FCE1CB58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C8E34112-4EBC-CF21-A250-BE209D2CFB95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8BBD5538-EAAE-FACA-EF16-328C66A4A583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606ECABD-023A-FBCE-4297-6A89E24E647C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5455D106-CB07-B31B-EFBF-C1915D69A9EC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B56B3-6B87-0663-2F03-9467D092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2B723-09A5-DD07-D8F9-D57035D781CD}"/>
              </a:ext>
            </a:extLst>
          </p:cNvPr>
          <p:cNvSpPr txBox="1"/>
          <p:nvPr/>
        </p:nvSpPr>
        <p:spPr>
          <a:xfrm>
            <a:off x="297353" y="295696"/>
            <a:ext cx="5730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.GIF </a:t>
            </a:r>
            <a:r>
              <a:rPr lang="ko-KR" altLang="en-US" dirty="0"/>
              <a:t>결과 파일을 기반으로 한 주요 관찰 사항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5D84D-5B00-E309-C921-0E245F26AA6B}"/>
              </a:ext>
            </a:extLst>
          </p:cNvPr>
          <p:cNvSpPr txBox="1"/>
          <p:nvPr/>
        </p:nvSpPr>
        <p:spPr>
          <a:xfrm>
            <a:off x="466852" y="1376462"/>
            <a:ext cx="10937268" cy="247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분석된 시험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(trial)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종합한 결과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 중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시험에서 최소 하나 이상의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수준 보상 패턴이 관찰되었다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요추 신전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(lumbar extension)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가장 빈번하게 발생한 보상 동작으로 확인되었다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무릎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편위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(knee deviation)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좌우 간 비대칭적으로 나타나는 경향이 있었다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몸통 전방 기울기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(torso lean)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전반적으로 정상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(NORMAL)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또는 경미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(MILD)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범위에 해당하였다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C4088D-186D-C047-2244-F43FFC01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08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1172A-7485-AE88-B6AA-69D744228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99F638-2F22-BFFC-4395-0D52DBA3F75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C91F2869-0D3E-B3E1-6F4A-2A00629E016B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0EEDD3EE-DFA8-7F06-98C9-49DF1BC9957A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F0D1E34F-C5A2-BC0D-18DC-A08B509ED129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F8800260-A469-928D-4190-2E89A29D8523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38C7A-0776-01E8-EA48-740E0EF8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89962-BEA5-9467-702B-9D055219B464}"/>
              </a:ext>
            </a:extLst>
          </p:cNvPr>
          <p:cNvSpPr txBox="1"/>
          <p:nvPr/>
        </p:nvSpPr>
        <p:spPr>
          <a:xfrm>
            <a:off x="297353" y="295696"/>
            <a:ext cx="5730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결론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51713-0F35-E94B-C861-F91B4A05A9CC}"/>
              </a:ext>
            </a:extLst>
          </p:cNvPr>
          <p:cNvSpPr txBox="1"/>
          <p:nvPr/>
        </p:nvSpPr>
        <p:spPr>
          <a:xfrm>
            <a:off x="154795" y="1057696"/>
            <a:ext cx="11249325" cy="1322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본 평가는 </a:t>
            </a:r>
            <a:r>
              <a:rPr lang="ko-KR" altLang="en-US" sz="1400" b="1" dirty="0"/>
              <a:t>결정론적</a:t>
            </a:r>
            <a:r>
              <a:rPr lang="en-US" altLang="ko-KR" sz="1400" b="1" dirty="0"/>
              <a:t>(rule-based) </a:t>
            </a:r>
            <a:r>
              <a:rPr lang="ko-KR" altLang="en-US" sz="1400" b="1" dirty="0"/>
              <a:t>생체역학 분석 기법</a:t>
            </a:r>
            <a:r>
              <a:rPr lang="ko-KR" altLang="en-US" sz="1400" dirty="0"/>
              <a:t>이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관절 좌표 데이터를 활용하여 </a:t>
            </a:r>
            <a:r>
              <a:rPr lang="en-US" altLang="ko-KR" sz="1400" b="1" dirty="0"/>
              <a:t>NASM </a:t>
            </a:r>
            <a:r>
              <a:rPr lang="ko-KR" altLang="en-US" sz="1400" b="1" dirty="0"/>
              <a:t>오버헤드 </a:t>
            </a:r>
            <a:r>
              <a:rPr lang="ko-KR" altLang="en-US" sz="1400" b="1" dirty="0" err="1"/>
              <a:t>스쿼트</a:t>
            </a:r>
            <a:r>
              <a:rPr lang="ko-KR" altLang="en-US" sz="1400" b="1" dirty="0"/>
              <a:t> 보상 움직임을 신뢰성 있게 </a:t>
            </a:r>
            <a:r>
              <a:rPr lang="ko-KR" altLang="en-US" sz="1400" b="1" dirty="0" err="1"/>
              <a:t>정량화할</a:t>
            </a:r>
            <a:r>
              <a:rPr lang="ko-KR" altLang="en-US" sz="1400" b="1" dirty="0"/>
              <a:t> 수 있음을 입증한다</a:t>
            </a:r>
            <a:r>
              <a:rPr lang="en-US" altLang="ko-KR" sz="1400" dirty="0"/>
              <a:t>.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생성된 지표와 시각화 결과는 </a:t>
            </a:r>
            <a:r>
              <a:rPr lang="ko-KR" altLang="en-US" sz="1400" b="1" dirty="0"/>
              <a:t>동작 </a:t>
            </a:r>
            <a:r>
              <a:rPr lang="ko-KR" altLang="en-US" sz="1400" b="1" dirty="0" err="1"/>
              <a:t>스크리닝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교정 운동 계획 수립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그리고 추가적인 생체역학 연구를 위한 해석 가능한 기반</a:t>
            </a:r>
            <a:r>
              <a:rPr lang="ko-KR" altLang="en-US" sz="1400" dirty="0"/>
              <a:t>을 제공한다</a:t>
            </a:r>
            <a:r>
              <a:rPr lang="en-US" altLang="ko-KR" sz="1400" dirty="0"/>
              <a:t>.</a:t>
            </a:r>
            <a:endParaRPr lang="ko-KR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85123-7C6D-E3E5-B730-90117616F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D1031-4E15-C0B8-38BF-3BDDEB1A5B0D}"/>
              </a:ext>
            </a:extLst>
          </p:cNvPr>
          <p:cNvSpPr txBox="1"/>
          <p:nvPr/>
        </p:nvSpPr>
        <p:spPr>
          <a:xfrm>
            <a:off x="199053" y="3024483"/>
            <a:ext cx="11913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참고문헌</a:t>
            </a:r>
            <a:r>
              <a:rPr lang="en-US" altLang="ko-KR" sz="1200" dirty="0"/>
              <a:t>: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1. Crenna, F.; Rossi, G. B.; Berardengo, M.</a:t>
            </a:r>
            <a:r>
              <a:rPr lang="ko-KR" altLang="en-US" sz="1200" dirty="0"/>
              <a:t> </a:t>
            </a:r>
            <a:r>
              <a:rPr lang="ko-KR" altLang="en-US" sz="1200" i="1" dirty="0"/>
              <a:t>운동 분석에서의 생체역학 신호 필터링</a:t>
            </a:r>
            <a:r>
              <a:rPr lang="en-US" altLang="ko-KR" sz="1200" i="1" dirty="0"/>
              <a:t>.</a:t>
            </a:r>
            <a:r>
              <a:rPr lang="ko-KR" altLang="en-US" sz="1200" i="1" dirty="0"/>
              <a:t> </a:t>
            </a:r>
            <a:r>
              <a:rPr lang="ko-KR" altLang="en-US" sz="1200" dirty="0"/>
              <a:t>제노바 대학교 기계</a:t>
            </a:r>
            <a:r>
              <a:rPr lang="en-US" altLang="ko-KR" sz="1200" dirty="0"/>
              <a:t>·</a:t>
            </a:r>
            <a:r>
              <a:rPr lang="ko-KR" altLang="en-US" sz="1200" dirty="0"/>
              <a:t>에너지</a:t>
            </a:r>
            <a:r>
              <a:rPr lang="en-US" altLang="ko-KR" sz="1200" dirty="0"/>
              <a:t>·</a:t>
            </a:r>
            <a:r>
              <a:rPr lang="ko-KR" altLang="en-US" sz="1200" dirty="0"/>
              <a:t>경영</a:t>
            </a:r>
            <a:r>
              <a:rPr lang="en-US" altLang="ko-KR" sz="1200" dirty="0"/>
              <a:t>·</a:t>
            </a:r>
            <a:r>
              <a:rPr lang="ko-KR" altLang="en-US" sz="1200" dirty="0"/>
              <a:t>운송공학과 측정 및 생체역학 연구실</a:t>
            </a:r>
            <a:r>
              <a:rPr lang="en-US" altLang="ko-KR" sz="1200" dirty="0"/>
              <a:t>, Via Opera Pia 15A, 16145 </a:t>
            </a:r>
            <a:r>
              <a:rPr lang="ko-KR" altLang="en-US" sz="1200" dirty="0"/>
              <a:t>제노바</a:t>
            </a:r>
            <a:r>
              <a:rPr lang="en-US" altLang="ko-KR" sz="1200" dirty="0"/>
              <a:t>, </a:t>
            </a:r>
            <a:r>
              <a:rPr lang="ko-KR" altLang="en-US" sz="1200" dirty="0"/>
              <a:t>이탈리아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i="1" dirty="0"/>
              <a:t>Sensors</a:t>
            </a:r>
            <a:r>
              <a:rPr lang="ko-KR" altLang="en-US" sz="1200" dirty="0"/>
              <a:t> </a:t>
            </a:r>
            <a:r>
              <a:rPr lang="en-US" altLang="ko-KR" sz="1200" b="1" dirty="0"/>
              <a:t>2021</a:t>
            </a:r>
            <a:r>
              <a:rPr lang="en-US" altLang="ko-KR" sz="1200" dirty="0"/>
              <a:t>, </a:t>
            </a:r>
            <a:r>
              <a:rPr lang="en-US" altLang="ko-KR" sz="1200" i="1" dirty="0"/>
              <a:t>21</a:t>
            </a:r>
            <a:r>
              <a:rPr lang="en-US" altLang="ko-KR" sz="1200" dirty="0"/>
              <a:t>(13), 4580. </a:t>
            </a:r>
            <a:r>
              <a:rPr lang="en-US" altLang="ko-KR" sz="1200" dirty="0">
                <a:hlinkClick r:id="rId2"/>
              </a:rPr>
              <a:t>https://doi.org/10.3390/s21134580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2.Skogstad, S. A.; Nymoen, K.; </a:t>
            </a:r>
            <a:r>
              <a:rPr lang="en-US" altLang="ko-KR" sz="1200" b="1" dirty="0" err="1"/>
              <a:t>Høvin</a:t>
            </a:r>
            <a:r>
              <a:rPr lang="en-US" altLang="ko-KR" sz="1200" b="1" dirty="0"/>
              <a:t>, M.; Holm, S.; Jensenius, A. R.</a:t>
            </a:r>
            <a:r>
              <a:rPr lang="ko-KR" altLang="en-US" sz="1200" b="1" dirty="0"/>
              <a:t> </a:t>
            </a:r>
            <a:r>
              <a:rPr lang="ko-KR" altLang="en-US" sz="1200" i="1" dirty="0"/>
              <a:t>실시간 응용을 위한 모션 캡처 데이터 필터링</a:t>
            </a:r>
            <a:r>
              <a:rPr lang="en-US" altLang="ko-KR" sz="1200" i="1" dirty="0"/>
              <a:t>.</a:t>
            </a:r>
            <a:r>
              <a:rPr lang="ko-KR" altLang="en-US" sz="1200" i="1" dirty="0"/>
              <a:t> </a:t>
            </a:r>
            <a:r>
              <a:rPr lang="ko-KR" altLang="en-US" sz="1200" dirty="0"/>
              <a:t>제</a:t>
            </a:r>
            <a:r>
              <a:rPr lang="en-US" altLang="ko-KR" sz="1200" dirty="0"/>
              <a:t>13</a:t>
            </a:r>
            <a:r>
              <a:rPr lang="ko-KR" altLang="en-US" sz="1200" dirty="0"/>
              <a:t>회 국제 </a:t>
            </a:r>
            <a:r>
              <a:rPr lang="ko-KR" altLang="en-US" sz="1200" dirty="0" err="1"/>
              <a:t>신음악</a:t>
            </a:r>
            <a:r>
              <a:rPr lang="ko-KR" altLang="en-US" sz="1200" dirty="0"/>
              <a:t> 인터페이스 학회</a:t>
            </a:r>
            <a:r>
              <a:rPr lang="en-US" altLang="ko-KR" sz="1200" dirty="0"/>
              <a:t>(NIME) </a:t>
            </a:r>
            <a:r>
              <a:rPr lang="ko-KR" altLang="en-US" sz="1200" dirty="0"/>
              <a:t>논문집</a:t>
            </a:r>
            <a:r>
              <a:rPr lang="en-US" altLang="ko-KR" sz="1200" dirty="0"/>
              <a:t>, </a:t>
            </a:r>
            <a:r>
              <a:rPr lang="ko-KR" altLang="en-US" sz="1200" dirty="0"/>
              <a:t>대한민국 대전</a:t>
            </a:r>
            <a:r>
              <a:rPr lang="en-US" altLang="ko-KR" sz="1200" dirty="0"/>
              <a:t>, 2013</a:t>
            </a:r>
            <a:r>
              <a:rPr lang="ko-KR" altLang="en-US" sz="1200" dirty="0"/>
              <a:t>년 </a:t>
            </a:r>
            <a:r>
              <a:rPr lang="en-US" altLang="ko-KR" sz="1200" dirty="0"/>
              <a:t>5</a:t>
            </a:r>
            <a:r>
              <a:rPr lang="ko-KR" altLang="en-US" sz="1200" dirty="0"/>
              <a:t>월 </a:t>
            </a:r>
            <a:r>
              <a:rPr lang="en-US" altLang="ko-KR" sz="1200" dirty="0"/>
              <a:t>27–30</a:t>
            </a:r>
            <a:r>
              <a:rPr lang="ko-KR" altLang="en-US" sz="1200" dirty="0"/>
              <a:t>일</a:t>
            </a:r>
            <a:r>
              <a:rPr lang="en-US" altLang="ko-KR" sz="1200" dirty="0"/>
              <a:t>, pp. 142–147.</a:t>
            </a:r>
            <a:br>
              <a:rPr lang="en-US" altLang="ko-KR" sz="1200" dirty="0"/>
            </a:br>
            <a:r>
              <a:rPr lang="ko-KR" altLang="en-US" sz="1200" dirty="0">
                <a:hlinkClick r:id="rId3"/>
              </a:rPr>
              <a:t>링크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J. Gall, B. </a:t>
            </a:r>
            <a:r>
              <a:rPr lang="en-US" altLang="ko-KR" sz="1200" dirty="0" err="1"/>
              <a:t>Rosenhahn</a:t>
            </a:r>
            <a:r>
              <a:rPr lang="en-US" altLang="ko-KR" sz="1200" dirty="0"/>
              <a:t>, T. Brox, H.-P. Seidel, “</a:t>
            </a:r>
            <a:r>
              <a:rPr lang="ko-KR" altLang="en-US" sz="1200" dirty="0"/>
              <a:t>인간 모션 캡처를 위한 최적화 및 필터링</a:t>
            </a:r>
            <a:r>
              <a:rPr lang="en-US" altLang="ko-KR" sz="1200" dirty="0"/>
              <a:t>: </a:t>
            </a:r>
            <a:r>
              <a:rPr lang="ko-KR" altLang="en-US" sz="1200" dirty="0"/>
              <a:t>다층 프레임워크</a:t>
            </a:r>
            <a:r>
              <a:rPr lang="en-US" altLang="ko-KR" sz="1200" dirty="0"/>
              <a:t>,” </a:t>
            </a:r>
            <a:r>
              <a:rPr lang="en-US" altLang="ko-KR" sz="1200" i="1" dirty="0"/>
              <a:t>International Journal of Computer Vision</a:t>
            </a:r>
            <a:r>
              <a:rPr lang="en-US" altLang="ko-KR" sz="1200" dirty="0"/>
              <a:t>, </a:t>
            </a:r>
            <a:r>
              <a:rPr lang="ko-KR" altLang="en-US" sz="1200" dirty="0"/>
              <a:t>제</a:t>
            </a:r>
            <a:r>
              <a:rPr lang="en-US" altLang="ko-KR" sz="1200" dirty="0"/>
              <a:t>87</a:t>
            </a:r>
            <a:r>
              <a:rPr lang="ko-KR" altLang="en-US" sz="1200" dirty="0"/>
              <a:t>권</a:t>
            </a:r>
            <a:r>
              <a:rPr lang="en-US" altLang="ko-KR" sz="1200" dirty="0"/>
              <a:t>, 1–2</a:t>
            </a:r>
            <a:r>
              <a:rPr lang="ko-KR" altLang="en-US" sz="1200" dirty="0"/>
              <a:t>호</a:t>
            </a:r>
            <a:r>
              <a:rPr lang="en-US" altLang="ko-KR" sz="1200" dirty="0"/>
              <a:t>, 75–92</a:t>
            </a:r>
            <a:r>
              <a:rPr lang="ko-KR" altLang="en-US" sz="1200" dirty="0"/>
              <a:t>쪽</a:t>
            </a:r>
            <a:r>
              <a:rPr lang="en-US" altLang="ko-KR" sz="1200" dirty="0"/>
              <a:t>, 2010</a:t>
            </a:r>
            <a:r>
              <a:rPr lang="ko-KR" altLang="en-US" sz="1200" dirty="0"/>
              <a:t>년</a:t>
            </a:r>
            <a:r>
              <a:rPr lang="en-US" altLang="ko-KR" sz="1200" dirty="0"/>
              <a:t>, doi:10.1007/s11263-008-0173-1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8630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906ED0-1F4E-B694-31DD-58AB5E369C49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3F279-2081-36EF-4A00-4156C7D3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F3102-BEDA-876E-082E-0862202CDA89}"/>
              </a:ext>
            </a:extLst>
          </p:cNvPr>
          <p:cNvSpPr txBox="1"/>
          <p:nvPr/>
        </p:nvSpPr>
        <p:spPr>
          <a:xfrm>
            <a:off x="2176754" y="3106159"/>
            <a:ext cx="715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/>
              <a:t>감사합니다</a:t>
            </a:r>
            <a:endParaRPr lang="en-US" altLang="ko-KR" b="1" i="1" u="sng" dirty="0">
              <a:solidFill>
                <a:srgbClr val="7030A0"/>
              </a:solidFill>
              <a:ea typeface="맑은 고딕" pitchFamily="50" charset="-127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F3A644-A63A-4106-DDA4-3776CEAD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73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906ED0-1F4E-B694-31DD-58AB5E369C49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52F7205C-B82A-6B0B-D573-990ACB3A6059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BA2FB0AD-FAFE-627B-30CC-CD23CF0B20CF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A320EDFB-4A39-574E-D04F-D6898AF6899E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BCF763EB-1907-1A6C-62C0-CDB1FDA7B5B3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3F279-2081-36EF-4A00-4156C7D3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B8DA4-DF4C-C75D-CFD3-B3B3F997921E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분석 개요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3E689-0378-33A0-64DC-EFB95460F214}"/>
              </a:ext>
            </a:extLst>
          </p:cNvPr>
          <p:cNvSpPr txBox="1"/>
          <p:nvPr/>
        </p:nvSpPr>
        <p:spPr>
          <a:xfrm>
            <a:off x="197048" y="1057696"/>
            <a:ext cx="11677452" cy="444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보고서는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모션 캡처 관절 좌표 데이터를 사용하여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NASM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오버헤드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스쿼트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(OHS)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정량적 생체역학적 평가 결과를 제시합니다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분석의 목적은 기계 학습을 사용하지 않고 결정론적 규칙 기반의 운동학적 파이프라인을 사용하여 일반적인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NASM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정의 보상 패턴을 자동으로 감지하는 것이었습니다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스쿼트의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바닥 단계에서는 규칙 기반 분석 파이프라인을 통해 하지 및 몸통 움직임 패턴을 평가합니다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평가는 네 가지 주요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NASM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기준에 중점을 둡니다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무릎 판막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정맥류 편차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왼쪽과 오른쪽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요추 신전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허리 아치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앞으로 상체가 기울어짐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CBAB6-183C-E185-F47C-E66AE14F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66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87452C-75FA-D788-24B1-59FCBC1EB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2C3606-8525-0A93-89A1-A0D0D104143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927EE8A9-06AA-4BF3-5CC9-7078FFAC1F66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F39D5B44-8F66-F8CD-6F53-F1395D8FFABE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13556F7D-B4BF-85EA-0246-474954889B02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F50BA214-0981-5D76-4515-E53ECFC8B993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54997-B244-F3F5-83B9-A1AE8A11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39A8E-EE9E-D22D-25A6-82AE14704834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 설명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986FD-C128-A0DA-A95D-5A1589B83EC9}"/>
              </a:ext>
            </a:extLst>
          </p:cNvPr>
          <p:cNvSpPr txBox="1"/>
          <p:nvPr/>
        </p:nvSpPr>
        <p:spPr>
          <a:xfrm>
            <a:off x="184348" y="965037"/>
            <a:ext cx="12007652" cy="3956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시험 횟수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형식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Excel (.xlsx)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샘플링 빈도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30 Hz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좌표계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3D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데카르트 합동 좌표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(X, Y, Z)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임상시험에는 다음 해부학적 랜드마크에 대한 시계열 데이터가 포함되어 있습니다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머리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몸통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허리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양쪽 어깨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팔꿈치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손목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양쪽 엉덩이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무릎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발목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C5727-BEF5-1676-581F-7C8DD6B3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19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D0205-1BF2-9490-2190-5FC637ED8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C90085-05BD-38AC-3105-3AABCA5B78D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E592E4A6-1A31-4F60-CE78-8A361E83E208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rgbClr val="8497B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0FDA5A2B-830B-39B7-0C9B-008DB66CE52F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BA1BF932-41EE-531E-28C0-5E10DF2DA546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8612828B-2346-9EC8-8C64-6F5289587016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F3526-34D1-DFB5-4020-B6DBCD6A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79D0-0A76-95FC-4213-8C59FF6ABB7F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평가 지표</a:t>
            </a:r>
            <a:endParaRPr lang="en-GB" altLang="ko-KR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9EBE0-C88E-8985-1D43-38AD5194B49A}"/>
              </a:ext>
            </a:extLst>
          </p:cNvPr>
          <p:cNvSpPr txBox="1"/>
          <p:nvPr/>
        </p:nvSpPr>
        <p:spPr>
          <a:xfrm>
            <a:off x="218280" y="919770"/>
            <a:ext cx="11135520" cy="1493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모든 관절 운동학 신호에서 고주파 측정 잡음을 제거하면서 시간적 정렬을 유지하기 위해 영상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버터워스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저역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통과 필터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컷오프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6Hz)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사용했습니다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요추 관절의 수직 변위를 기준으로 한 바닥 분석 제한에서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스쿼트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깊이의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407305-588C-F21C-F866-5C724BB3B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649211"/>
              </p:ext>
            </p:extLst>
          </p:nvPr>
        </p:nvGraphicFramePr>
        <p:xfrm>
          <a:off x="485475" y="2815919"/>
          <a:ext cx="10947399" cy="2000454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5511799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미터의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묘사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평면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엉덩이</a:t>
                      </a:r>
                      <a:r>
                        <a:rPr lang="en-US" altLang="ko-KR" dirty="0"/>
                        <a:t>–</a:t>
                      </a:r>
                      <a:r>
                        <a:rPr lang="ko-KR" altLang="en-US" dirty="0"/>
                        <a:t>무릎</a:t>
                      </a:r>
                      <a:r>
                        <a:rPr lang="en-US" altLang="ko-KR" dirty="0"/>
                        <a:t>–</a:t>
                      </a:r>
                      <a:r>
                        <a:rPr lang="ko-KR" altLang="en-US" dirty="0"/>
                        <a:t>발목 벡터 사이의 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요추 신전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몸통</a:t>
                      </a:r>
                      <a:r>
                        <a:rPr lang="en-US" altLang="ko-KR" dirty="0"/>
                        <a:t>–</a:t>
                      </a:r>
                      <a:r>
                        <a:rPr lang="ko-KR" altLang="en-US" dirty="0"/>
                        <a:t>허리</a:t>
                      </a:r>
                      <a:r>
                        <a:rPr lang="en-US" altLang="ko-KR" dirty="0"/>
                        <a:t>–</a:t>
                      </a:r>
                      <a:r>
                        <a:rPr lang="ko-KR" altLang="en-US" dirty="0"/>
                        <a:t>엉덩이 벡터 간 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시상면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몸통 기울기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수직축</a:t>
                      </a:r>
                      <a:r>
                        <a:rPr lang="ko-KR" altLang="en-US" dirty="0"/>
                        <a:t> 대비 몸통 기울기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시상면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669303-A3B1-E6AC-039D-1051EF6D238F}"/>
              </a:ext>
            </a:extLst>
          </p:cNvPr>
          <p:cNvSpPr txBox="1"/>
          <p:nvPr/>
        </p:nvSpPr>
        <p:spPr>
          <a:xfrm>
            <a:off x="347673" y="5305387"/>
            <a:ext cx="11056447" cy="509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하강 최저 구간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바텀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페이즈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에서의 평균값을 분류에 사용하였다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A3352E6-6E91-94F4-6A77-5E0F5EB8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56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0CEB8-7E9B-3822-90B2-4C6B3141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ADB857-1F6A-DB84-DB38-6D430692CE0C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B59F404B-33F7-36CC-7EDF-0968378FEF53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EDFBE4A1-346E-10A6-EC7D-BCA854E9A9C0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EF251AA0-8EA5-F04C-F511-B844939C33AE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7D4F45DA-74D6-D495-5FD0-B468F49CDB6C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B0C4-62F1-5C7F-B5A8-4E61067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66F70-E356-9A5D-DD72-104B61E2C99F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NASM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분류 기준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DE96EC-4BF2-FEDF-253F-C5A5C0273D2C}"/>
              </a:ext>
            </a:extLst>
          </p:cNvPr>
          <p:cNvSpPr txBox="1"/>
          <p:nvPr/>
        </p:nvSpPr>
        <p:spPr>
          <a:xfrm>
            <a:off x="292561" y="965037"/>
            <a:ext cx="7886240" cy="1115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지표는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NASM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표준에 따라 정의된 규칙 기반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임계값을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이용해 분류되었다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352118-41C3-1AF9-1FBA-5A0593BA5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196263"/>
              </p:ext>
            </p:extLst>
          </p:nvPr>
        </p:nvGraphicFramePr>
        <p:xfrm>
          <a:off x="523575" y="2320882"/>
          <a:ext cx="10696619" cy="2000454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2802148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2870200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  <a:gridCol w="2458871">
                  <a:extLst>
                    <a:ext uri="{9D8B030D-6E8A-4147-A177-3AD203B41FA5}">
                      <a16:colId xmlns:a16="http://schemas.microsoft.com/office/drawing/2014/main" val="2958083585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지표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경미함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&lt;= 5˚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5-10˚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 10˚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요추 신전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&lt;= 10˚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10-20˚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&gt;20˚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상체 전방 기울기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&lt;=10˚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10-20˚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&gt;20˚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9586B7-9F87-1036-7334-903E93CF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35EFF-BCCB-46F3-9794-331CECC32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7245-7994-DC08-5E4D-88CD857CEF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53" y="892091"/>
            <a:ext cx="6139543" cy="596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D49F05-CD5C-25E9-6E98-55E2420FE62D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5C1E6BD9-9B9D-D28F-EA4D-97034209B0E8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AEBFDB67-D83E-0FED-02B4-EABB449355D2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97093C5-ED44-C48C-B59C-09944D340E50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8DC27735-DD33-0CFE-A14B-B134AE26B811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2917C-519A-A17A-EA87-F0DBDCB3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2199B-ED05-4913-CB1F-2B7E142F6F92}"/>
              </a:ext>
            </a:extLst>
          </p:cNvPr>
          <p:cNvSpPr txBox="1"/>
          <p:nvPr/>
        </p:nvSpPr>
        <p:spPr>
          <a:xfrm>
            <a:off x="430002" y="324087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정량적 결과</a:t>
            </a:r>
            <a:endParaRPr lang="en-GB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FC0EFD-D4C6-D0D0-9F0E-1F6FF4BFD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605927"/>
              </p:ext>
            </p:extLst>
          </p:nvPr>
        </p:nvGraphicFramePr>
        <p:xfrm>
          <a:off x="164496" y="1959960"/>
          <a:ext cx="5373129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1940243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 지표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측정값  </a:t>
                      </a:r>
                      <a:r>
                        <a:rPr lang="en-US" altLang="ko-KR" dirty="0"/>
                        <a:t>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 결과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3.99°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3.68°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요추 신전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6.99°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몸통 전방 기울기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1.07°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13F455-7770-696D-54A3-7ED7767C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결과 보고서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11064-7BF7-D893-5C66-7F354F3D2CE5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시도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6F9B2-BF7D-8410-C40A-08D90579FA48}"/>
              </a:ext>
            </a:extLst>
          </p:cNvPr>
          <p:cNvSpPr txBox="1"/>
          <p:nvPr/>
        </p:nvSpPr>
        <p:spPr>
          <a:xfrm>
            <a:off x="176000" y="4849962"/>
            <a:ext cx="11538553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해석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ko-KR" altLang="en-US" dirty="0"/>
              <a:t>유의미한 보상 움직임 패턴은 관찰되지 않았으며</a:t>
            </a:r>
            <a:r>
              <a:rPr lang="en-US" altLang="ko-KR" dirty="0"/>
              <a:t>, </a:t>
            </a:r>
            <a:r>
              <a:rPr lang="ko-KR" altLang="en-US" dirty="0"/>
              <a:t>움직임의 질은 </a:t>
            </a:r>
            <a:r>
              <a:rPr lang="en-US" altLang="ko-KR" dirty="0"/>
              <a:t>NASM </a:t>
            </a:r>
            <a:r>
              <a:rPr lang="ko-KR" altLang="en-US" dirty="0"/>
              <a:t>정상 범위 내에 있습니다</a:t>
            </a:r>
            <a:r>
              <a:rPr lang="en-US" altLang="ko-KR" dirty="0"/>
              <a:t>.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6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C125B-E097-6A9B-6225-13998A97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C21E20-3C6F-68DF-49C5-CCA9079E1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63" y="864638"/>
            <a:ext cx="6290559" cy="5856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278D55-F9FB-575D-03EC-9A20264BA70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C8ECC5E5-3FC1-4D97-1FA3-78447396A31D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764005A4-FC52-0BBB-53ED-9F2E189B7BE2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F0AAD53F-8B5A-0969-0E62-B3A4F6705BA7}"/>
              </a:ext>
            </a:extLst>
          </p:cNvPr>
          <p:cNvSpPr/>
          <p:nvPr/>
        </p:nvSpPr>
        <p:spPr>
          <a:xfrm rot="5400000">
            <a:off x="11320380" y="-44736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6C74A5D2-AFB6-BE60-3F3E-8B885F049CE5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C69E0-BF39-2BB1-6330-88B56592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06DCE-4F2D-C106-61E7-A10F6D97B83D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정량적 결과</a:t>
            </a:r>
            <a:endParaRPr lang="en-GB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55A03-BA9F-67F7-50AD-D1E6A603E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CEDF8-D348-C870-B537-1CF8AD2FD59D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시도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A151B-C711-78B1-AFBE-AB067416F593}"/>
              </a:ext>
            </a:extLst>
          </p:cNvPr>
          <p:cNvSpPr txBox="1"/>
          <p:nvPr/>
        </p:nvSpPr>
        <p:spPr>
          <a:xfrm>
            <a:off x="164497" y="4743058"/>
            <a:ext cx="11538553" cy="143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해석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양측 무릎의 심각한 </a:t>
            </a:r>
            <a:r>
              <a:rPr lang="ko-KR" altLang="en-US" dirty="0" err="1"/>
              <a:t>내반</a:t>
            </a:r>
            <a:r>
              <a:rPr lang="en-US" altLang="ko-KR" dirty="0"/>
              <a:t>/</a:t>
            </a:r>
            <a:r>
              <a:rPr lang="ko-KR" altLang="en-US" dirty="0" err="1"/>
              <a:t>외반</a:t>
            </a:r>
            <a:r>
              <a:rPr lang="ko-KR" altLang="en-US" dirty="0"/>
              <a:t> </a:t>
            </a:r>
            <a:r>
              <a:rPr lang="ko-KR" altLang="en-US" dirty="0" err="1"/>
              <a:t>편위와</a:t>
            </a:r>
            <a:r>
              <a:rPr lang="ko-KR" altLang="en-US" dirty="0"/>
              <a:t> 과도한 요추 신전이 관찰되었으며</a:t>
            </a:r>
            <a:r>
              <a:rPr lang="en-US" altLang="ko-KR" dirty="0"/>
              <a:t>, </a:t>
            </a:r>
            <a:r>
              <a:rPr lang="ko-KR" altLang="en-US" dirty="0"/>
              <a:t>이는 하지 정렬 불량과 코어 안정성 부족을 시사한다</a:t>
            </a:r>
            <a:r>
              <a:rPr lang="en-US" altLang="ko-KR" dirty="0"/>
              <a:t>.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A3230B-8BDF-6BDF-5E78-5F6B029AF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562344"/>
              </p:ext>
            </p:extLst>
          </p:nvPr>
        </p:nvGraphicFramePr>
        <p:xfrm>
          <a:off x="214260" y="1669729"/>
          <a:ext cx="5373129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1940243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 지표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측정값  </a:t>
                      </a:r>
                      <a:r>
                        <a:rPr lang="en-US" altLang="ko-KR" dirty="0"/>
                        <a:t>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 결과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24.84°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21.62°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요추 신전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29.98°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몸통 전방 기울기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8.60°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41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83344-4AE8-11BE-4185-C33AEF22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4B38F6-DE8E-1329-FD7E-CB09A22F02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1" y="846112"/>
            <a:ext cx="5943599" cy="5801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B38DAF-51C8-4863-9707-CEC04D07DFF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B90DBCBA-CE2E-149F-D8C6-C6CC2D81569B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BB9E2D1D-6A69-4165-513E-AE2FF7CCCC09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BF9CEC98-1FFC-C224-F1C4-8268C4DBF063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60D2C8B2-13C7-B20C-BC36-DF4A52718CBB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21BFF-986C-DDE0-7142-491DC62C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14913-C19D-2C3A-B16E-786A7DE1EE69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정량적 결과</a:t>
            </a:r>
            <a:endParaRPr lang="en-GB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B1B87-AB07-9B07-6A89-0BD7FC1A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결과 보고서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51194-E799-D9CB-B297-5D69EB3B99B1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시도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B4B38-CFA0-42CF-38DC-B9CE7A00F416}"/>
              </a:ext>
            </a:extLst>
          </p:cNvPr>
          <p:cNvSpPr txBox="1"/>
          <p:nvPr/>
        </p:nvSpPr>
        <p:spPr>
          <a:xfrm>
            <a:off x="164497" y="4743058"/>
            <a:ext cx="11538553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해석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피크 </a:t>
            </a:r>
            <a:r>
              <a:rPr lang="ko-KR" altLang="en-US" dirty="0" err="1"/>
              <a:t>스쿼트</a:t>
            </a:r>
            <a:r>
              <a:rPr lang="ko-KR" altLang="en-US" dirty="0"/>
              <a:t> 깊이 구간에서 </a:t>
            </a:r>
            <a:r>
              <a:rPr lang="ko-KR" altLang="en-US" dirty="0" err="1"/>
              <a:t>비대칭적인</a:t>
            </a:r>
            <a:r>
              <a:rPr lang="ko-KR" altLang="en-US" dirty="0"/>
              <a:t> 무릎 조절과 함께 뚜렷한 요추 보상 패턴이 관찰되었다</a:t>
            </a:r>
            <a:r>
              <a:rPr lang="en-US" altLang="ko-KR" dirty="0"/>
              <a:t>.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11DF51-6E9D-F9AF-7025-920FAC713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08145"/>
              </p:ext>
            </p:extLst>
          </p:nvPr>
        </p:nvGraphicFramePr>
        <p:xfrm>
          <a:off x="266456" y="1787687"/>
          <a:ext cx="5373129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1940243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 지표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측정값  </a:t>
                      </a:r>
                      <a:r>
                        <a:rPr lang="en-US" altLang="ko-KR" dirty="0"/>
                        <a:t>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 결과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10.51°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5.84°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요추 신전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39.39°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몸통 전방 기울기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3.09°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14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A03E5-2B5A-E94B-30E2-79BB7A81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A0E9B2-116B-DDD0-1EAB-CBBC5FC6B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32" y="828512"/>
            <a:ext cx="6184640" cy="5892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DB278F-455D-53A2-4349-DA1209DA50A7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C2302E28-D769-58FA-E739-060DCB2BDE9C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8623858F-B6F3-E0BF-D6C5-391354F075D2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BBEE262E-1D2A-A9F1-5CC1-22048836CDED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F1614B4B-5E71-7153-4C68-D1D14EDA95F7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5302A-2B9E-3FB7-01F6-182292B0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9D70C-9AA2-E595-D72C-EA739D0E1900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정량적 결과</a:t>
            </a:r>
            <a:endParaRPr lang="en-GB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CDA863-03D2-A60D-4AAE-761B69E9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결과 보고서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5A79F-9A92-16B0-F781-B1C51ECFDC99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시도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96AA5-532E-FCE7-EC20-8F432181F23B}"/>
              </a:ext>
            </a:extLst>
          </p:cNvPr>
          <p:cNvSpPr txBox="1"/>
          <p:nvPr/>
        </p:nvSpPr>
        <p:spPr>
          <a:xfrm>
            <a:off x="164497" y="4743058"/>
            <a:ext cx="11538553" cy="143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해석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트라이얼에서는</a:t>
            </a:r>
            <a:r>
              <a:rPr lang="ko-KR" altLang="en-US" dirty="0"/>
              <a:t> </a:t>
            </a:r>
            <a:r>
              <a:rPr lang="ko-KR" altLang="en-US" b="1" dirty="0"/>
              <a:t>가장 심각한 요추 신전 보상</a:t>
            </a:r>
            <a:r>
              <a:rPr lang="ko-KR" altLang="en-US" dirty="0"/>
              <a:t>이 관찰되었으며</a:t>
            </a:r>
            <a:r>
              <a:rPr lang="en-US" altLang="ko-KR" dirty="0"/>
              <a:t>, </a:t>
            </a:r>
            <a:r>
              <a:rPr lang="ko-KR" altLang="en-US" b="1" dirty="0"/>
              <a:t>중등도의 상체 전방 기울기</a:t>
            </a:r>
            <a:r>
              <a:rPr lang="ko-KR" altLang="en-US" dirty="0"/>
              <a:t>와 </a:t>
            </a:r>
            <a:r>
              <a:rPr lang="ko-KR" altLang="en-US" b="1" dirty="0"/>
              <a:t>전두면에서의 무릎 불안정성</a:t>
            </a:r>
            <a:r>
              <a:rPr lang="ko-KR" altLang="en-US" dirty="0"/>
              <a:t>이 함께 나타났다</a:t>
            </a:r>
            <a:r>
              <a:rPr lang="en-US" altLang="ko-KR" dirty="0"/>
              <a:t>.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D1780E-0CF2-A214-5FF0-43DC6AC16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301885"/>
              </p:ext>
            </p:extLst>
          </p:nvPr>
        </p:nvGraphicFramePr>
        <p:xfrm>
          <a:off x="244685" y="1757966"/>
          <a:ext cx="5373129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1940243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 지표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측정값  </a:t>
                      </a:r>
                      <a:r>
                        <a:rPr lang="en-US" altLang="ko-KR" dirty="0"/>
                        <a:t>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 결과</a:t>
                      </a:r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10.39°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무릎 </a:t>
                      </a:r>
                      <a:r>
                        <a:rPr lang="ko-KR" altLang="en-US" dirty="0" err="1"/>
                        <a:t>편위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6.15°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요추 신전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65.61°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몸통 전방 기울기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11.80°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36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1595</TotalTime>
  <Words>932</Words>
  <Application>Microsoft Office PowerPoint</Application>
  <PresentationFormat>Widescreen</PresentationFormat>
  <Paragraphs>190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Swe Than Than</cp:lastModifiedBy>
  <cp:revision>1573</cp:revision>
  <dcterms:created xsi:type="dcterms:W3CDTF">2022-08-24T17:55:21Z</dcterms:created>
  <dcterms:modified xsi:type="dcterms:W3CDTF">2025-12-23T00:14:03Z</dcterms:modified>
</cp:coreProperties>
</file>